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F_4DAFBA1F.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9" r:id="rId3"/>
    <p:sldId id="284" r:id="rId4"/>
    <p:sldId id="283" r:id="rId5"/>
    <p:sldId id="286" r:id="rId6"/>
    <p:sldId id="287" r:id="rId7"/>
    <p:sldId id="288" r:id="rId8"/>
    <p:sldId id="289" r:id="rId9"/>
    <p:sldId id="291" r:id="rId10"/>
    <p:sldId id="292" r:id="rId11"/>
    <p:sldId id="293" r:id="rId12"/>
    <p:sldId id="294" r:id="rId13"/>
    <p:sldId id="295" r:id="rId14"/>
    <p:sldId id="297" r:id="rId15"/>
    <p:sldId id="274" r:id="rId16"/>
  </p:sldIdLst>
  <p:sldSz cx="9144000" cy="5143500" type="screen16x9"/>
  <p:notesSz cx="6858000" cy="9144000"/>
  <p:embeddedFontLst>
    <p:embeddedFont>
      <p:font typeface="Trebuchet MS" panose="020B0603020202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bdQAyqBsJ7/yDPvd3q7eFCc9UM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D2B0F1-6865-D534-DAF9-F7BA17A87274}" name="Deep Pawar" initials="DP" userId="S::dpawar3@hawk.iit.edu::eee30178-5c92-4f59-b2a5-7a62c0b880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B54FE0-762F-4AF9-A342-C42CB6C6CF87}">
  <a:tblStyle styleId="{20B54FE0-762F-4AF9-A342-C42CB6C6CF87}"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103" d="100"/>
          <a:sy n="103" d="100"/>
        </p:scale>
        <p:origin x="442"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42" Type="http://customschemas.google.com/relationships/presentationmetadata" Target="metadata"/><Relationship Id="rId47"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schemas.openxmlformats.org/officeDocument/2006/relationships/presProps" Target="presProps.xml"/></Relationships>
</file>

<file path=ppt/comments/modernComment_11F_4DAFBA1F.xml><?xml version="1.0" encoding="utf-8"?>
<p188:cmLst xmlns:a="http://schemas.openxmlformats.org/drawingml/2006/main" xmlns:r="http://schemas.openxmlformats.org/officeDocument/2006/relationships" xmlns:p188="http://schemas.microsoft.com/office/powerpoint/2018/8/main">
  <p188:cm id="{B383BB84-6A51-4273-9D74-A2A5FA1E5668}" authorId="{8ED2B0F1-6865-D534-DAF9-F7BA17A87274}" created="2024-11-19T03:25:14.136">
    <pc:sldMkLst xmlns:pc="http://schemas.microsoft.com/office/powerpoint/2013/main/command">
      <pc:docMk/>
      <pc:sldMk cId="1303362079" sldId="287"/>
    </pc:sldMkLst>
    <p188:txBody>
      <a:bodyPr/>
      <a:lstStyle/>
      <a:p>
        <a:r>
          <a:rPr lang="en-IN"/>
          <a:t>Insights:
PCA shows linear patterns, while UMAP and t-SNE reveal nonlinear clustering.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E9BFBE6-74FF-2DFF-5CD1-A754D5B108F9}"/>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B3AB73B8-D7D4-CA9F-0175-6ABDB14D0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515312CC-99C8-DA04-D747-2BB5AF1598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7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AEF570D-86E8-F64C-CCE8-15C207FF8A04}"/>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84328E04-8463-22BF-8D55-CE2E0BE024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420FAECF-0B16-4FE5-9866-B86981AE4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713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86AA54C-2B66-7839-3C0A-358E08E7E0E4}"/>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CEBE7533-D91C-B0CA-5DCC-621433B3A9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4C046A61-C360-2E9A-56BA-BB5CB2252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420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388A45AE-2AB8-42C2-1A07-95C8B8DF0DE1}"/>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8CE936E5-7733-14AE-4DCA-52B4EFF3E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ABCE0552-39F0-6B78-0E10-FF1FDD77B7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96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70EF6E67-1C5D-AE9D-63A9-2D0B2C1941C0}"/>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7440183F-3CBE-FFA2-A477-3A3D58407B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82C16C86-29EC-8813-7FC8-63327187B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911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4062c59332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AF63EB71-20BC-B045-9563-5FE0879C07D5}"/>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A29F5DE1-7EBC-1D6A-F5FD-FCF8007DE1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A679A868-FB6B-DA7F-BB62-8A91C87721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0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BD0C547-93AF-5F00-CCF1-0B494469EA8C}"/>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1F5AC751-A0EA-5629-A976-F1C6285F08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CC8A7058-7354-C35D-6BEC-F7C4403F91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851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3602F54-36B0-BCBF-E180-8FC35EAAD373}"/>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C9DA51D6-6126-2601-CFE3-E4664EC894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spcBef>
                <a:spcPts val="0"/>
              </a:spcBef>
              <a:buSzPts val="1000"/>
            </a:pPr>
            <a:r>
              <a:rPr lang="en-US" sz="1100" dirty="0">
                <a:solidFill>
                  <a:schemeClr val="tx1"/>
                </a:solidFill>
                <a:latin typeface="Times New Roman" panose="02020603050405020304" pitchFamily="18" charset="0"/>
                <a:cs typeface="Times New Roman" panose="02020603050405020304" pitchFamily="18" charset="0"/>
                <a:sym typeface="Arial"/>
              </a:rPr>
              <a:t>Here, Heatmap shows a strong correlation between </a:t>
            </a:r>
            <a:r>
              <a:rPr lang="en-US" sz="1100" dirty="0" err="1">
                <a:solidFill>
                  <a:schemeClr val="tx1"/>
                </a:solidFill>
                <a:latin typeface="Times New Roman" panose="02020603050405020304" pitchFamily="18" charset="0"/>
                <a:cs typeface="Times New Roman" panose="02020603050405020304" pitchFamily="18" charset="0"/>
                <a:sym typeface="Arial"/>
              </a:rPr>
              <a:t>MonthlyCharges</a:t>
            </a:r>
            <a:r>
              <a:rPr lang="en-US" sz="1100" dirty="0">
                <a:solidFill>
                  <a:schemeClr val="tx1"/>
                </a:solidFill>
                <a:latin typeface="Times New Roman" panose="02020603050405020304" pitchFamily="18" charset="0"/>
                <a:cs typeface="Times New Roman" panose="02020603050405020304" pitchFamily="18" charset="0"/>
                <a:sym typeface="Arial"/>
              </a:rPr>
              <a:t> and </a:t>
            </a:r>
            <a:r>
              <a:rPr lang="en-US" sz="1100" dirty="0" err="1">
                <a:solidFill>
                  <a:schemeClr val="tx1"/>
                </a:solidFill>
                <a:latin typeface="Times New Roman" panose="02020603050405020304" pitchFamily="18" charset="0"/>
                <a:cs typeface="Times New Roman" panose="02020603050405020304" pitchFamily="18" charset="0"/>
                <a:sym typeface="Arial"/>
              </a:rPr>
              <a:t>TotalCharges</a:t>
            </a:r>
            <a:r>
              <a:rPr lang="en-US" sz="1100" dirty="0">
                <a:solidFill>
                  <a:schemeClr val="tx1"/>
                </a:solidFill>
                <a:latin typeface="Times New Roman" panose="02020603050405020304" pitchFamily="18" charset="0"/>
                <a:cs typeface="Times New Roman" panose="02020603050405020304" pitchFamily="18" charset="0"/>
                <a:sym typeface="Arial"/>
              </a:rPr>
              <a:t>.</a:t>
            </a:r>
          </a:p>
          <a:p>
            <a:pPr marL="285750" indent="-285750" algn="just">
              <a:spcBef>
                <a:spcPts val="0"/>
              </a:spcBef>
              <a:buSzPts val="1000"/>
            </a:pPr>
            <a:r>
              <a:rPr lang="en-US" sz="1100" dirty="0">
                <a:solidFill>
                  <a:schemeClr val="tx1"/>
                </a:solidFill>
                <a:latin typeface="Times New Roman" panose="02020603050405020304" pitchFamily="18" charset="0"/>
                <a:cs typeface="Times New Roman" panose="02020603050405020304" pitchFamily="18" charset="0"/>
                <a:sym typeface="Arial"/>
              </a:rPr>
              <a:t>tenure negatively correlates with Churn, suggesting loyal customers are less likely to churn.</a:t>
            </a:r>
          </a:p>
          <a:p>
            <a:pPr marL="0" lvl="0" indent="0" algn="l" rtl="0">
              <a:spcBef>
                <a:spcPts val="0"/>
              </a:spcBef>
              <a:spcAft>
                <a:spcPts val="0"/>
              </a:spcAft>
              <a:buNone/>
            </a:pPr>
            <a:endParaRPr dirty="0"/>
          </a:p>
        </p:txBody>
      </p:sp>
      <p:sp>
        <p:nvSpPr>
          <p:cNvPr id="87" name="Google Shape;87;g24062c59332_0_286:notes">
            <a:extLst>
              <a:ext uri="{FF2B5EF4-FFF2-40B4-BE49-F238E27FC236}">
                <a16:creationId xmlns:a16="http://schemas.microsoft.com/office/drawing/2014/main" id="{1BA8E4D8-2E25-CBEC-0644-ECF6474EFB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92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284953C-4CD7-427D-73EC-7478DC086FCA}"/>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060FD2E5-312C-6819-0BB8-5675B2A76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Insights</a:t>
            </a:r>
            <a:r>
              <a:rPr lang="en-US" dirty="0"/>
              <a:t>: PCA shows linear patterns, while UMAP and t-SNE reveal nonlinear clustering.</a:t>
            </a:r>
          </a:p>
          <a:p>
            <a:pPr marL="0" lvl="0" indent="0" algn="l" rtl="0">
              <a:spcBef>
                <a:spcPts val="0"/>
              </a:spcBef>
              <a:spcAft>
                <a:spcPts val="0"/>
              </a:spcAft>
              <a:buNone/>
            </a:pPr>
            <a:endParaRPr dirty="0"/>
          </a:p>
        </p:txBody>
      </p:sp>
      <p:sp>
        <p:nvSpPr>
          <p:cNvPr id="87" name="Google Shape;87;g24062c59332_0_286:notes">
            <a:extLst>
              <a:ext uri="{FF2B5EF4-FFF2-40B4-BE49-F238E27FC236}">
                <a16:creationId xmlns:a16="http://schemas.microsoft.com/office/drawing/2014/main" id="{5FEA48F8-CF23-135D-D585-54C90CA401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322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7A9392FB-2781-195F-65A6-F02E68E836EF}"/>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BF9C8ED7-9CA1-553E-A64C-0F5BA4172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Insights: </a:t>
            </a:r>
            <a:r>
              <a:rPr lang="en-US" dirty="0"/>
              <a:t>Customers with longer tenures and higher charges cluster distinctly, indicating loyalty patterns.</a:t>
            </a:r>
            <a:endParaRPr dirty="0"/>
          </a:p>
        </p:txBody>
      </p:sp>
      <p:sp>
        <p:nvSpPr>
          <p:cNvPr id="87" name="Google Shape;87;g24062c59332_0_286:notes">
            <a:extLst>
              <a:ext uri="{FF2B5EF4-FFF2-40B4-BE49-F238E27FC236}">
                <a16:creationId xmlns:a16="http://schemas.microsoft.com/office/drawing/2014/main" id="{0AE2DCFE-44FC-5627-D1AF-263AD96CEE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09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7B8F439-F359-63D0-C5E6-BE50A902B5C7}"/>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04444083-5836-D2A2-8967-63BBD8FCB3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latin typeface="Times New Roman" panose="02020603050405020304" pitchFamily="18" charset="0"/>
                <a:cs typeface="Times New Roman" panose="02020603050405020304" pitchFamily="18" charset="0"/>
                <a:sym typeface="Arial"/>
              </a:rPr>
              <a:t>Key customer segments are identified based on tenure and charges.</a:t>
            </a:r>
          </a:p>
          <a:p>
            <a:pPr marL="0" lvl="0" indent="0" algn="l" rtl="0">
              <a:spcBef>
                <a:spcPts val="0"/>
              </a:spcBef>
              <a:spcAft>
                <a:spcPts val="0"/>
              </a:spcAft>
              <a:buNone/>
            </a:pPr>
            <a:endParaRPr dirty="0"/>
          </a:p>
        </p:txBody>
      </p:sp>
      <p:sp>
        <p:nvSpPr>
          <p:cNvPr id="87" name="Google Shape;87;g24062c59332_0_286:notes">
            <a:extLst>
              <a:ext uri="{FF2B5EF4-FFF2-40B4-BE49-F238E27FC236}">
                <a16:creationId xmlns:a16="http://schemas.microsoft.com/office/drawing/2014/main" id="{26A7FF8F-FC9A-7A27-02DC-A8AF586701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58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8A95BA4-0336-6427-DC20-5D3774013498}"/>
            </a:ext>
          </a:extLst>
        </p:cNvPr>
        <p:cNvGrpSpPr/>
        <p:nvPr/>
      </p:nvGrpSpPr>
      <p:grpSpPr>
        <a:xfrm>
          <a:off x="0" y="0"/>
          <a:ext cx="0" cy="0"/>
          <a:chOff x="0" y="0"/>
          <a:chExt cx="0" cy="0"/>
        </a:xfrm>
      </p:grpSpPr>
      <p:sp>
        <p:nvSpPr>
          <p:cNvPr id="86" name="Google Shape;86;g24062c59332_0_286:notes">
            <a:extLst>
              <a:ext uri="{FF2B5EF4-FFF2-40B4-BE49-F238E27FC236}">
                <a16:creationId xmlns:a16="http://schemas.microsoft.com/office/drawing/2014/main" id="{E32F67D0-D302-BF01-E776-EC06CD94A4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4062c59332_0_286:notes">
            <a:extLst>
              <a:ext uri="{FF2B5EF4-FFF2-40B4-BE49-F238E27FC236}">
                <a16:creationId xmlns:a16="http://schemas.microsoft.com/office/drawing/2014/main" id="{E7C8D9EA-AB97-C582-3541-5A5B5522E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86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 name="Google Shape;20;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1" name="Google Shape;2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g24062c59332_0_280"/>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2700"/>
              <a:buFont typeface="Trebuchet MS"/>
              <a:buNone/>
              <a:defRPr sz="27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g24062c59332_0_280"/>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3" name="Google Shape;53;g24062c59332_0_280"/>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24062c59332_0_280"/>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24062c59332_0_280"/>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1F_4DAFBA1F.xml"/><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pic>
        <p:nvPicPr>
          <p:cNvPr id="65" name="Google Shape;65;p1"/>
          <p:cNvPicPr preferRelativeResize="0"/>
          <p:nvPr/>
        </p:nvPicPr>
        <p:blipFill rotWithShape="1">
          <a:blip r:embed="rId3">
            <a:alphaModFix/>
          </a:blip>
          <a:srcRect/>
          <a:stretch/>
        </p:blipFill>
        <p:spPr>
          <a:xfrm rot="10800000" flipH="1">
            <a:off x="321975" y="251525"/>
            <a:ext cx="4150726" cy="4640450"/>
          </a:xfrm>
          <a:prstGeom prst="rect">
            <a:avLst/>
          </a:prstGeom>
          <a:noFill/>
          <a:ln>
            <a:noFill/>
          </a:ln>
        </p:spPr>
      </p:pic>
      <p:sp>
        <p:nvSpPr>
          <p:cNvPr id="66" name="Google Shape;66;p1"/>
          <p:cNvSpPr txBox="1">
            <a:spLocks noGrp="1"/>
          </p:cNvSpPr>
          <p:nvPr>
            <p:ph type="ctrTitle"/>
          </p:nvPr>
        </p:nvSpPr>
        <p:spPr>
          <a:xfrm>
            <a:off x="4750420" y="-377910"/>
            <a:ext cx="4393580" cy="211873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2800" dirty="0">
                <a:latin typeface="Times New Roman" panose="02020603050405020304" pitchFamily="18" charset="0"/>
                <a:ea typeface="Lexend"/>
                <a:cs typeface="Times New Roman" panose="02020603050405020304" pitchFamily="18" charset="0"/>
                <a:sym typeface="Lexend"/>
              </a:rPr>
              <a:t>Comprehensive Customer Churn Analysis: From Exploration to Prediction</a:t>
            </a:r>
            <a:endParaRPr lang="en-IN" sz="2800" dirty="0">
              <a:latin typeface="Times New Roman" panose="02020603050405020304" pitchFamily="18" charset="0"/>
              <a:ea typeface="Lexend"/>
              <a:cs typeface="Times New Roman" panose="02020603050405020304" pitchFamily="18" charset="0"/>
              <a:sym typeface="Lexend"/>
            </a:endParaRPr>
          </a:p>
        </p:txBody>
      </p:sp>
      <p:sp>
        <p:nvSpPr>
          <p:cNvPr id="3" name="TextBox 2">
            <a:extLst>
              <a:ext uri="{FF2B5EF4-FFF2-40B4-BE49-F238E27FC236}">
                <a16:creationId xmlns:a16="http://schemas.microsoft.com/office/drawing/2014/main" id="{4693B6D0-0987-AA6E-B71F-B1987BCB7AF2}"/>
              </a:ext>
            </a:extLst>
          </p:cNvPr>
          <p:cNvSpPr txBox="1"/>
          <p:nvPr/>
        </p:nvSpPr>
        <p:spPr>
          <a:xfrm>
            <a:off x="6536026" y="3187166"/>
            <a:ext cx="4572000" cy="1815882"/>
          </a:xfrm>
          <a:prstGeom prst="rect">
            <a:avLst/>
          </a:prstGeom>
          <a:noFill/>
        </p:spPr>
        <p:txBody>
          <a:bodyPr wrap="square">
            <a:spAutoFit/>
          </a:bodyPr>
          <a:lstStyle/>
          <a:p>
            <a:pPr marL="0" lvl="0" indent="0" algn="just" rtl="0">
              <a:lnSpc>
                <a:spcPct val="100000"/>
              </a:lnSpc>
              <a:spcBef>
                <a:spcPts val="0"/>
              </a:spcBef>
              <a:buSzPts val="1018"/>
              <a:buNone/>
            </a:pPr>
            <a:r>
              <a:rPr lang="en-US" b="1" dirty="0">
                <a:solidFill>
                  <a:schemeClr val="tx1"/>
                </a:solidFill>
                <a:latin typeface="Times New Roman" panose="02020603050405020304" pitchFamily="18" charset="0"/>
                <a:ea typeface="Oswald Light"/>
                <a:cs typeface="Times New Roman" panose="02020603050405020304" pitchFamily="18" charset="0"/>
                <a:sym typeface="Oswald Light"/>
              </a:rPr>
              <a:t>Group No. 25</a:t>
            </a:r>
          </a:p>
          <a:p>
            <a:pPr marL="0" lvl="0" indent="0" algn="just" rtl="0">
              <a:lnSpc>
                <a:spcPct val="100000"/>
              </a:lnSpc>
              <a:spcBef>
                <a:spcPts val="0"/>
              </a:spcBef>
              <a:buSzPts val="1018"/>
              <a:buNone/>
            </a:pPr>
            <a:r>
              <a:rPr lang="en-US" dirty="0" err="1">
                <a:solidFill>
                  <a:schemeClr val="tx1"/>
                </a:solidFill>
                <a:latin typeface="Times New Roman" panose="02020603050405020304" pitchFamily="18" charset="0"/>
                <a:ea typeface="Oswald Light"/>
                <a:cs typeface="Times New Roman" panose="02020603050405020304" pitchFamily="18" charset="0"/>
                <a:sym typeface="Oswald Light"/>
              </a:rPr>
              <a:t>Sanket</a:t>
            </a: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 Kulkarni (A20537896)</a:t>
            </a:r>
          </a:p>
          <a:p>
            <a:pPr marL="0" lvl="0" indent="0" algn="just" rtl="0">
              <a:lnSpc>
                <a:spcPct val="100000"/>
              </a:lnSpc>
              <a:spcBef>
                <a:spcPts val="0"/>
              </a:spcBef>
              <a:buSzPts val="1018"/>
              <a:buNone/>
            </a:pPr>
            <a:r>
              <a:rPr lang="en-US" dirty="0" err="1">
                <a:solidFill>
                  <a:schemeClr val="tx1"/>
                </a:solidFill>
                <a:latin typeface="Times New Roman" panose="02020603050405020304" pitchFamily="18" charset="0"/>
                <a:ea typeface="Oswald Light"/>
                <a:cs typeface="Times New Roman" panose="02020603050405020304" pitchFamily="18" charset="0"/>
                <a:sym typeface="Oswald Light"/>
              </a:rPr>
              <a:t>Ameya</a:t>
            </a: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 </a:t>
            </a:r>
            <a:r>
              <a:rPr lang="en-US" dirty="0" err="1">
                <a:solidFill>
                  <a:schemeClr val="tx1"/>
                </a:solidFill>
                <a:latin typeface="Times New Roman" panose="02020603050405020304" pitchFamily="18" charset="0"/>
                <a:ea typeface="Oswald Light"/>
                <a:cs typeface="Times New Roman" panose="02020603050405020304" pitchFamily="18" charset="0"/>
                <a:sym typeface="Oswald Light"/>
              </a:rPr>
              <a:t>Hujare</a:t>
            </a: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    (A20545367)</a:t>
            </a:r>
          </a:p>
          <a:p>
            <a:pPr marL="0" lvl="0" indent="0" algn="just" rtl="0">
              <a:lnSpc>
                <a:spcPct val="100000"/>
              </a:lnSpc>
              <a:spcBef>
                <a:spcPts val="0"/>
              </a:spcBef>
              <a:buSzPts val="1018"/>
              <a:buNone/>
            </a:pP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Deep Pawar        (A20545137)</a:t>
            </a:r>
          </a:p>
          <a:p>
            <a:pPr marL="0" lvl="0" indent="0" algn="just" rtl="0">
              <a:lnSpc>
                <a:spcPct val="100000"/>
              </a:lnSpc>
              <a:spcBef>
                <a:spcPts val="0"/>
              </a:spcBef>
              <a:buSzPts val="1018"/>
              <a:buNone/>
            </a:pPr>
            <a:r>
              <a:rPr lang="en-US" dirty="0" err="1">
                <a:solidFill>
                  <a:schemeClr val="tx1"/>
                </a:solidFill>
                <a:latin typeface="Times New Roman" panose="02020603050405020304" pitchFamily="18" charset="0"/>
                <a:ea typeface="Oswald Light"/>
                <a:cs typeface="Times New Roman" panose="02020603050405020304" pitchFamily="18" charset="0"/>
                <a:sym typeface="Oswald Light"/>
              </a:rPr>
              <a:t>Maram</a:t>
            </a: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 Reddy Srinath Reddy </a:t>
            </a:r>
          </a:p>
          <a:p>
            <a:pPr marL="0" lvl="0" indent="0" algn="just" rtl="0">
              <a:lnSpc>
                <a:spcPct val="100000"/>
              </a:lnSpc>
              <a:spcBef>
                <a:spcPts val="0"/>
              </a:spcBef>
              <a:buSzPts val="1018"/>
              <a:buNone/>
            </a:pP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(A20561409)</a:t>
            </a:r>
          </a:p>
          <a:p>
            <a:pPr marL="0" lvl="0" indent="0" algn="just" rtl="0">
              <a:lnSpc>
                <a:spcPct val="100000"/>
              </a:lnSpc>
              <a:spcBef>
                <a:spcPts val="0"/>
              </a:spcBef>
              <a:buSzPts val="1018"/>
              <a:buNone/>
            </a:pPr>
            <a:endParaRPr lang="en-US" dirty="0">
              <a:solidFill>
                <a:schemeClr val="tx1"/>
              </a:solidFill>
              <a:latin typeface="Times New Roman" panose="02020603050405020304" pitchFamily="18" charset="0"/>
              <a:ea typeface="Oswald Light"/>
              <a:cs typeface="Times New Roman" panose="02020603050405020304" pitchFamily="18" charset="0"/>
              <a:sym typeface="Oswald Light"/>
            </a:endParaRPr>
          </a:p>
          <a:p>
            <a:pPr marL="0" lvl="0" indent="0" algn="just" rtl="0">
              <a:lnSpc>
                <a:spcPct val="100000"/>
              </a:lnSpc>
              <a:spcBef>
                <a:spcPts val="0"/>
              </a:spcBef>
              <a:buSzPts val="1018"/>
              <a:buNone/>
            </a:pPr>
            <a:r>
              <a:rPr lang="en-US" dirty="0">
                <a:solidFill>
                  <a:schemeClr val="tx1"/>
                </a:solidFill>
                <a:latin typeface="Times New Roman" panose="02020603050405020304" pitchFamily="18" charset="0"/>
                <a:ea typeface="Oswald Light"/>
                <a:cs typeface="Times New Roman" panose="02020603050405020304" pitchFamily="18" charset="0"/>
                <a:sym typeface="Oswald Light"/>
              </a:rPr>
              <a:t>Prof: Oleksandr </a:t>
            </a:r>
            <a:r>
              <a:rPr lang="en-US" dirty="0" err="1">
                <a:solidFill>
                  <a:schemeClr val="tx1"/>
                </a:solidFill>
                <a:latin typeface="Times New Roman" panose="02020603050405020304" pitchFamily="18" charset="0"/>
                <a:ea typeface="Oswald Light"/>
                <a:cs typeface="Times New Roman" panose="02020603050405020304" pitchFamily="18" charset="0"/>
                <a:sym typeface="Oswald Light"/>
              </a:rPr>
              <a:t>Narykov</a:t>
            </a:r>
            <a:endParaRPr lang="en-US" dirty="0">
              <a:solidFill>
                <a:schemeClr val="tx1"/>
              </a:solidFill>
              <a:latin typeface="Times New Roman" panose="02020603050405020304" pitchFamily="18" charset="0"/>
              <a:ea typeface="Oswald Light"/>
              <a:cs typeface="Times New Roman" panose="02020603050405020304" pitchFamily="18" charset="0"/>
              <a:sym typeface="Oswald Light"/>
            </a:endParaRPr>
          </a:p>
        </p:txBody>
      </p:sp>
      <p:sp>
        <p:nvSpPr>
          <p:cNvPr id="4" name="TextBox 3">
            <a:extLst>
              <a:ext uri="{FF2B5EF4-FFF2-40B4-BE49-F238E27FC236}">
                <a16:creationId xmlns:a16="http://schemas.microsoft.com/office/drawing/2014/main" id="{81F34D10-4224-6682-369C-A87AE7B7D2AD}"/>
              </a:ext>
            </a:extLst>
          </p:cNvPr>
          <p:cNvSpPr txBox="1"/>
          <p:nvPr/>
        </p:nvSpPr>
        <p:spPr>
          <a:xfrm>
            <a:off x="4750420" y="2048530"/>
            <a:ext cx="4215160" cy="5232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Utilizing Data Visualization, Dimensionality Reduction, Unsupervised Learning, and Machine Learning.</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4B1F361A-EB21-A7FC-8652-12A11E134628}"/>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A74F26A0-AEC4-6950-BDF5-6093709C2D4E}"/>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rPr>
              <a:t>Model Training:</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1. Random Forest classifier trained using Stratified K-Fold Cross-Validation.</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2. Hyperparameter tuning (e.g., max depth, number of estimators) using </a:t>
            </a:r>
            <a:r>
              <a:rPr lang="en-US" sz="1600" dirty="0" err="1">
                <a:solidFill>
                  <a:schemeClr val="tx1"/>
                </a:solidFill>
                <a:latin typeface="Times New Roman" panose="02020603050405020304" pitchFamily="18" charset="0"/>
                <a:cs typeface="Times New Roman" panose="02020603050405020304" pitchFamily="18" charset="0"/>
              </a:rPr>
              <a:t>GridSearchCV</a:t>
            </a:r>
            <a:r>
              <a:rPr lang="en-US" sz="1600" dirty="0">
                <a:solidFill>
                  <a:schemeClr val="tx1"/>
                </a:solidFill>
                <a:latin typeface="Times New Roman" panose="02020603050405020304" pitchFamily="18" charset="0"/>
                <a:cs typeface="Times New Roman" panose="02020603050405020304" pitchFamily="18" charset="0"/>
              </a:rPr>
              <a:t> resulted in optimal model performance.</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92" name="Google Shape;92;g24062c59332_0_286">
            <a:extLst>
              <a:ext uri="{FF2B5EF4-FFF2-40B4-BE49-F238E27FC236}">
                <a16:creationId xmlns:a16="http://schemas.microsoft.com/office/drawing/2014/main" id="{88E40708-7B03-59DF-F489-FE6DB1FCAE0C}"/>
              </a:ext>
            </a:extLst>
          </p:cNvPr>
          <p:cNvSpPr txBox="1">
            <a:spLocks noGrp="1"/>
          </p:cNvSpPr>
          <p:nvPr>
            <p:ph type="title"/>
          </p:nvPr>
        </p:nvSpPr>
        <p:spPr>
          <a:xfrm>
            <a:off x="3437197" y="197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MODEL TRAINING</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BD183CAB-CF0B-2BD7-C293-D62C2B84BD88}"/>
              </a:ext>
            </a:extLst>
          </p:cNvPr>
          <p:cNvPicPr preferRelativeResize="0"/>
          <p:nvPr/>
        </p:nvPicPr>
        <p:blipFill rotWithShape="1">
          <a:blip r:embed="rId3">
            <a:alphaModFix/>
          </a:blip>
          <a:srcRect/>
          <a:stretch/>
        </p:blipFill>
        <p:spPr>
          <a:xfrm>
            <a:off x="175665" y="116757"/>
            <a:ext cx="2968979" cy="587901"/>
          </a:xfrm>
          <a:prstGeom prst="rect">
            <a:avLst/>
          </a:prstGeom>
          <a:noFill/>
          <a:ln>
            <a:noFill/>
          </a:ln>
        </p:spPr>
      </p:pic>
      <p:pic>
        <p:nvPicPr>
          <p:cNvPr id="3" name="Google Shape;82;g24062c59332_0_143">
            <a:extLst>
              <a:ext uri="{FF2B5EF4-FFF2-40B4-BE49-F238E27FC236}">
                <a16:creationId xmlns:a16="http://schemas.microsoft.com/office/drawing/2014/main" id="{E091AC81-7011-8427-7462-6AD5462F7AF5}"/>
              </a:ext>
            </a:extLst>
          </p:cNvPr>
          <p:cNvPicPr preferRelativeResize="0"/>
          <p:nvPr/>
        </p:nvPicPr>
        <p:blipFill rotWithShape="1">
          <a:blip r:embed="rId3">
            <a:alphaModFix/>
          </a:blip>
          <a:srcRect/>
          <a:stretch/>
        </p:blipFill>
        <p:spPr>
          <a:xfrm>
            <a:off x="5999358" y="113957"/>
            <a:ext cx="2968978" cy="587901"/>
          </a:xfrm>
          <a:prstGeom prst="rect">
            <a:avLst/>
          </a:prstGeom>
          <a:noFill/>
          <a:ln>
            <a:noFill/>
          </a:ln>
        </p:spPr>
      </p:pic>
      <p:pic>
        <p:nvPicPr>
          <p:cNvPr id="5" name="Picture 4">
            <a:extLst>
              <a:ext uri="{FF2B5EF4-FFF2-40B4-BE49-F238E27FC236}">
                <a16:creationId xmlns:a16="http://schemas.microsoft.com/office/drawing/2014/main" id="{E904E6D3-3EFD-790D-9058-7DE32E7DB41B}"/>
              </a:ext>
            </a:extLst>
          </p:cNvPr>
          <p:cNvPicPr>
            <a:picLocks noChangeAspect="1"/>
          </p:cNvPicPr>
          <p:nvPr/>
        </p:nvPicPr>
        <p:blipFill>
          <a:blip r:embed="rId4"/>
          <a:stretch>
            <a:fillRect/>
          </a:stretch>
        </p:blipFill>
        <p:spPr>
          <a:xfrm>
            <a:off x="0" y="1925444"/>
            <a:ext cx="9144000" cy="3218056"/>
          </a:xfrm>
          <a:prstGeom prst="rect">
            <a:avLst/>
          </a:prstGeom>
        </p:spPr>
      </p:pic>
    </p:spTree>
    <p:extLst>
      <p:ext uri="{BB962C8B-B14F-4D97-AF65-F5344CB8AC3E}">
        <p14:creationId xmlns:p14="http://schemas.microsoft.com/office/powerpoint/2010/main" val="322967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F3800DD1-3F2A-E2E6-FDF2-B5B8C67D1D11}"/>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62E7AC4F-B391-BA00-F584-611072E1FE10}"/>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rPr>
              <a:t>Techniques:</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1. Regularization (L1 penalty in Logistic Regression) to reduce overfitting. </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2. Early stopping in Gradient Boosting to enhance model robustness.</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92" name="Google Shape;92;g24062c59332_0_286">
            <a:extLst>
              <a:ext uri="{FF2B5EF4-FFF2-40B4-BE49-F238E27FC236}">
                <a16:creationId xmlns:a16="http://schemas.microsoft.com/office/drawing/2014/main" id="{5812BD5E-AED8-5020-C479-C7DE7DE1D47C}"/>
              </a:ext>
            </a:extLst>
          </p:cNvPr>
          <p:cNvSpPr txBox="1">
            <a:spLocks noGrp="1"/>
          </p:cNvSpPr>
          <p:nvPr>
            <p:ph type="title"/>
          </p:nvPr>
        </p:nvSpPr>
        <p:spPr>
          <a:xfrm>
            <a:off x="2088996" y="2184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PROPOSED PERFORMANCE IMPROVEMENTS</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2B020C54-FD8F-BE5B-482B-43E1F2641CAD}"/>
              </a:ext>
            </a:extLst>
          </p:cNvPr>
          <p:cNvPicPr preferRelativeResize="0"/>
          <p:nvPr/>
        </p:nvPicPr>
        <p:blipFill rotWithShape="1">
          <a:blip r:embed="rId3">
            <a:alphaModFix/>
          </a:blip>
          <a:srcRect/>
          <a:stretch/>
        </p:blipFill>
        <p:spPr>
          <a:xfrm>
            <a:off x="175666" y="116757"/>
            <a:ext cx="1801817" cy="587901"/>
          </a:xfrm>
          <a:prstGeom prst="rect">
            <a:avLst/>
          </a:prstGeom>
          <a:noFill/>
          <a:ln>
            <a:noFill/>
          </a:ln>
        </p:spPr>
      </p:pic>
      <p:pic>
        <p:nvPicPr>
          <p:cNvPr id="3" name="Google Shape;82;g24062c59332_0_143">
            <a:extLst>
              <a:ext uri="{FF2B5EF4-FFF2-40B4-BE49-F238E27FC236}">
                <a16:creationId xmlns:a16="http://schemas.microsoft.com/office/drawing/2014/main" id="{CED8189E-16C9-3913-F66D-ABE55658FC80}"/>
              </a:ext>
            </a:extLst>
          </p:cNvPr>
          <p:cNvPicPr preferRelativeResize="0"/>
          <p:nvPr/>
        </p:nvPicPr>
        <p:blipFill rotWithShape="1">
          <a:blip r:embed="rId3">
            <a:alphaModFix/>
          </a:blip>
          <a:srcRect/>
          <a:stretch/>
        </p:blipFill>
        <p:spPr>
          <a:xfrm>
            <a:off x="7367239" y="134857"/>
            <a:ext cx="1601095" cy="587901"/>
          </a:xfrm>
          <a:prstGeom prst="rect">
            <a:avLst/>
          </a:prstGeom>
          <a:noFill/>
          <a:ln>
            <a:noFill/>
          </a:ln>
        </p:spPr>
      </p:pic>
      <p:pic>
        <p:nvPicPr>
          <p:cNvPr id="6" name="Picture 5">
            <a:extLst>
              <a:ext uri="{FF2B5EF4-FFF2-40B4-BE49-F238E27FC236}">
                <a16:creationId xmlns:a16="http://schemas.microsoft.com/office/drawing/2014/main" id="{87B67692-549B-4F63-9B6C-CB81DDE4AD3F}"/>
              </a:ext>
            </a:extLst>
          </p:cNvPr>
          <p:cNvPicPr>
            <a:picLocks noChangeAspect="1"/>
          </p:cNvPicPr>
          <p:nvPr/>
        </p:nvPicPr>
        <p:blipFill>
          <a:blip r:embed="rId4"/>
          <a:stretch>
            <a:fillRect/>
          </a:stretch>
        </p:blipFill>
        <p:spPr>
          <a:xfrm>
            <a:off x="716390" y="2214911"/>
            <a:ext cx="3406435" cy="1819580"/>
          </a:xfrm>
          <a:prstGeom prst="rect">
            <a:avLst/>
          </a:prstGeom>
        </p:spPr>
      </p:pic>
      <p:pic>
        <p:nvPicPr>
          <p:cNvPr id="8" name="Picture 7">
            <a:extLst>
              <a:ext uri="{FF2B5EF4-FFF2-40B4-BE49-F238E27FC236}">
                <a16:creationId xmlns:a16="http://schemas.microsoft.com/office/drawing/2014/main" id="{4F8E3915-1E21-3E24-1DA7-96E4065DC0D6}"/>
              </a:ext>
            </a:extLst>
          </p:cNvPr>
          <p:cNvPicPr>
            <a:picLocks noChangeAspect="1"/>
          </p:cNvPicPr>
          <p:nvPr/>
        </p:nvPicPr>
        <p:blipFill>
          <a:blip r:embed="rId5"/>
          <a:stretch>
            <a:fillRect/>
          </a:stretch>
        </p:blipFill>
        <p:spPr>
          <a:xfrm>
            <a:off x="4663550" y="2214912"/>
            <a:ext cx="3714734" cy="1819579"/>
          </a:xfrm>
          <a:prstGeom prst="rect">
            <a:avLst/>
          </a:prstGeom>
        </p:spPr>
      </p:pic>
    </p:spTree>
    <p:extLst>
      <p:ext uri="{BB962C8B-B14F-4D97-AF65-F5344CB8AC3E}">
        <p14:creationId xmlns:p14="http://schemas.microsoft.com/office/powerpoint/2010/main" val="328165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0FC1C75C-EF4A-299D-9635-5A0B75AB5E78}"/>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5FFA68C3-A7CB-75E3-7075-82EEECE77364}"/>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rPr>
              <a:t>Experiment 1: </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Feature Selection using Recursive Feature Elimination (RFE) to improve model interpretability and training efficiency by selecting only the most relevant features, reducing noise and redundancy.</a:t>
            </a:r>
          </a:p>
        </p:txBody>
      </p:sp>
      <p:sp>
        <p:nvSpPr>
          <p:cNvPr id="92" name="Google Shape;92;g24062c59332_0_286">
            <a:extLst>
              <a:ext uri="{FF2B5EF4-FFF2-40B4-BE49-F238E27FC236}">
                <a16:creationId xmlns:a16="http://schemas.microsoft.com/office/drawing/2014/main" id="{DA28CD9C-6B17-DF75-5EAC-BF1778A14B8C}"/>
              </a:ext>
            </a:extLst>
          </p:cNvPr>
          <p:cNvSpPr txBox="1">
            <a:spLocks noGrp="1"/>
          </p:cNvSpPr>
          <p:nvPr>
            <p:ph type="title"/>
          </p:nvPr>
        </p:nvSpPr>
        <p:spPr>
          <a:xfrm>
            <a:off x="2921621" y="176657"/>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EXPERIMENTS CONDUCTED</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EDCE606E-03FE-0FAF-101C-278D527B1D96}"/>
              </a:ext>
            </a:extLst>
          </p:cNvPr>
          <p:cNvPicPr preferRelativeResize="0"/>
          <p:nvPr/>
        </p:nvPicPr>
        <p:blipFill rotWithShape="1">
          <a:blip r:embed="rId3">
            <a:alphaModFix/>
          </a:blip>
          <a:srcRect/>
          <a:stretch/>
        </p:blipFill>
        <p:spPr>
          <a:xfrm>
            <a:off x="175666" y="116757"/>
            <a:ext cx="2686482" cy="587901"/>
          </a:xfrm>
          <a:prstGeom prst="rect">
            <a:avLst/>
          </a:prstGeom>
          <a:noFill/>
          <a:ln>
            <a:noFill/>
          </a:ln>
        </p:spPr>
      </p:pic>
      <p:pic>
        <p:nvPicPr>
          <p:cNvPr id="3" name="Google Shape;82;g24062c59332_0_143">
            <a:extLst>
              <a:ext uri="{FF2B5EF4-FFF2-40B4-BE49-F238E27FC236}">
                <a16:creationId xmlns:a16="http://schemas.microsoft.com/office/drawing/2014/main" id="{8F572037-ED1D-26F4-6EB3-47457F6AB1BF}"/>
              </a:ext>
            </a:extLst>
          </p:cNvPr>
          <p:cNvPicPr preferRelativeResize="0"/>
          <p:nvPr/>
        </p:nvPicPr>
        <p:blipFill rotWithShape="1">
          <a:blip r:embed="rId3">
            <a:alphaModFix/>
          </a:blip>
          <a:srcRect/>
          <a:stretch/>
        </p:blipFill>
        <p:spPr>
          <a:xfrm>
            <a:off x="6281853" y="134857"/>
            <a:ext cx="2686482" cy="587901"/>
          </a:xfrm>
          <a:prstGeom prst="rect">
            <a:avLst/>
          </a:prstGeom>
          <a:noFill/>
          <a:ln>
            <a:noFill/>
          </a:ln>
        </p:spPr>
      </p:pic>
      <p:pic>
        <p:nvPicPr>
          <p:cNvPr id="9" name="Picture 8">
            <a:extLst>
              <a:ext uri="{FF2B5EF4-FFF2-40B4-BE49-F238E27FC236}">
                <a16:creationId xmlns:a16="http://schemas.microsoft.com/office/drawing/2014/main" id="{5945E8F2-B93B-670F-C960-BA0D046313CA}"/>
              </a:ext>
            </a:extLst>
          </p:cNvPr>
          <p:cNvPicPr>
            <a:picLocks noChangeAspect="1"/>
          </p:cNvPicPr>
          <p:nvPr/>
        </p:nvPicPr>
        <p:blipFill>
          <a:blip r:embed="rId4"/>
          <a:stretch>
            <a:fillRect/>
          </a:stretch>
        </p:blipFill>
        <p:spPr>
          <a:xfrm>
            <a:off x="1516567" y="1657814"/>
            <a:ext cx="6185210" cy="3485685"/>
          </a:xfrm>
          <a:prstGeom prst="rect">
            <a:avLst/>
          </a:prstGeom>
        </p:spPr>
      </p:pic>
    </p:spTree>
    <p:extLst>
      <p:ext uri="{BB962C8B-B14F-4D97-AF65-F5344CB8AC3E}">
        <p14:creationId xmlns:p14="http://schemas.microsoft.com/office/powerpoint/2010/main" val="93019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6B20C07-B2EB-98F4-9D16-8570913AEFD2}"/>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A993F8D2-B397-D0D5-7CC4-0C0E0D11C371}"/>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rPr>
              <a:t>Experiment 2: </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Increasing Model Complexity using Gradient Boosting to enhance predictive performance by capturing complex, nonlinear relationships in the data.</a:t>
            </a:r>
          </a:p>
        </p:txBody>
      </p:sp>
      <p:sp>
        <p:nvSpPr>
          <p:cNvPr id="92" name="Google Shape;92;g24062c59332_0_286">
            <a:extLst>
              <a:ext uri="{FF2B5EF4-FFF2-40B4-BE49-F238E27FC236}">
                <a16:creationId xmlns:a16="http://schemas.microsoft.com/office/drawing/2014/main" id="{266D2321-F2E9-5A19-F614-0F459B915731}"/>
              </a:ext>
            </a:extLst>
          </p:cNvPr>
          <p:cNvSpPr txBox="1">
            <a:spLocks noGrp="1"/>
          </p:cNvSpPr>
          <p:nvPr>
            <p:ph type="title"/>
          </p:nvPr>
        </p:nvSpPr>
        <p:spPr>
          <a:xfrm>
            <a:off x="2921621" y="176657"/>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EXPERIMENTS CONDUCTED</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4BF6C8D0-DD61-D951-A22B-640498F841DC}"/>
              </a:ext>
            </a:extLst>
          </p:cNvPr>
          <p:cNvPicPr preferRelativeResize="0"/>
          <p:nvPr/>
        </p:nvPicPr>
        <p:blipFill rotWithShape="1">
          <a:blip r:embed="rId3">
            <a:alphaModFix/>
          </a:blip>
          <a:srcRect/>
          <a:stretch/>
        </p:blipFill>
        <p:spPr>
          <a:xfrm>
            <a:off x="175666" y="116757"/>
            <a:ext cx="2686482" cy="587901"/>
          </a:xfrm>
          <a:prstGeom prst="rect">
            <a:avLst/>
          </a:prstGeom>
          <a:noFill/>
          <a:ln>
            <a:noFill/>
          </a:ln>
        </p:spPr>
      </p:pic>
      <p:pic>
        <p:nvPicPr>
          <p:cNvPr id="3" name="Google Shape;82;g24062c59332_0_143">
            <a:extLst>
              <a:ext uri="{FF2B5EF4-FFF2-40B4-BE49-F238E27FC236}">
                <a16:creationId xmlns:a16="http://schemas.microsoft.com/office/drawing/2014/main" id="{EF31776E-F0F4-A401-D70D-F5809BE17780}"/>
              </a:ext>
            </a:extLst>
          </p:cNvPr>
          <p:cNvPicPr preferRelativeResize="0"/>
          <p:nvPr/>
        </p:nvPicPr>
        <p:blipFill rotWithShape="1">
          <a:blip r:embed="rId3">
            <a:alphaModFix/>
          </a:blip>
          <a:srcRect/>
          <a:stretch/>
        </p:blipFill>
        <p:spPr>
          <a:xfrm>
            <a:off x="6281853" y="134857"/>
            <a:ext cx="2686482" cy="587901"/>
          </a:xfrm>
          <a:prstGeom prst="rect">
            <a:avLst/>
          </a:prstGeom>
          <a:noFill/>
          <a:ln>
            <a:noFill/>
          </a:ln>
        </p:spPr>
      </p:pic>
      <p:pic>
        <p:nvPicPr>
          <p:cNvPr id="7" name="Picture 6" descr="A screenshot of a computer screen&#10;&#10;Description automatically generated">
            <a:extLst>
              <a:ext uri="{FF2B5EF4-FFF2-40B4-BE49-F238E27FC236}">
                <a16:creationId xmlns:a16="http://schemas.microsoft.com/office/drawing/2014/main" id="{75C9E59D-7F24-95EE-4753-3932F31F91B5}"/>
              </a:ext>
            </a:extLst>
          </p:cNvPr>
          <p:cNvPicPr>
            <a:picLocks noChangeAspect="1"/>
          </p:cNvPicPr>
          <p:nvPr/>
        </p:nvPicPr>
        <p:blipFill>
          <a:blip r:embed="rId4"/>
          <a:stretch>
            <a:fillRect/>
          </a:stretch>
        </p:blipFill>
        <p:spPr>
          <a:xfrm>
            <a:off x="1629248" y="1613210"/>
            <a:ext cx="5885503" cy="3413533"/>
          </a:xfrm>
          <a:prstGeom prst="rect">
            <a:avLst/>
          </a:prstGeom>
        </p:spPr>
      </p:pic>
    </p:spTree>
    <p:extLst>
      <p:ext uri="{BB962C8B-B14F-4D97-AF65-F5344CB8AC3E}">
        <p14:creationId xmlns:p14="http://schemas.microsoft.com/office/powerpoint/2010/main" val="13190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03CF75E2-7707-F81B-3A39-65AE21287106}"/>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677AD764-CF83-E1F1-3148-B176A35A143E}"/>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        This project highlights critical factors influencing telecom customer churn, such as contract type, tenure, and monthly charges. Advanced visualization (PCA, UMAP, t-SNE) uncovered clustering patterns, while Gradient Boosting models excelled in churn prediction. These insights enable targeted, data-driven retention strategies, reducing churn and enhancing customer loyalty.</a:t>
            </a:r>
            <a:endParaRPr lang="en-US" sz="1600" b="1"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92" name="Google Shape;92;g24062c59332_0_286">
            <a:extLst>
              <a:ext uri="{FF2B5EF4-FFF2-40B4-BE49-F238E27FC236}">
                <a16:creationId xmlns:a16="http://schemas.microsoft.com/office/drawing/2014/main" id="{85F2B719-90C2-9ACA-FE07-E744C31DA853}"/>
              </a:ext>
            </a:extLst>
          </p:cNvPr>
          <p:cNvSpPr txBox="1">
            <a:spLocks noGrp="1"/>
          </p:cNvSpPr>
          <p:nvPr>
            <p:ph type="title"/>
          </p:nvPr>
        </p:nvSpPr>
        <p:spPr>
          <a:xfrm>
            <a:off x="3657602" y="2184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CONCLUSION</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5F0BEF75-3E57-A730-1A59-0B47A83A4308}"/>
              </a:ext>
            </a:extLst>
          </p:cNvPr>
          <p:cNvPicPr preferRelativeResize="0"/>
          <p:nvPr/>
        </p:nvPicPr>
        <p:blipFill rotWithShape="1">
          <a:blip r:embed="rId3">
            <a:alphaModFix/>
          </a:blip>
          <a:srcRect/>
          <a:stretch/>
        </p:blipFill>
        <p:spPr>
          <a:xfrm>
            <a:off x="175666" y="116757"/>
            <a:ext cx="3154832" cy="587901"/>
          </a:xfrm>
          <a:prstGeom prst="rect">
            <a:avLst/>
          </a:prstGeom>
          <a:noFill/>
          <a:ln>
            <a:noFill/>
          </a:ln>
        </p:spPr>
      </p:pic>
      <p:pic>
        <p:nvPicPr>
          <p:cNvPr id="3" name="Google Shape;82;g24062c59332_0_143">
            <a:extLst>
              <a:ext uri="{FF2B5EF4-FFF2-40B4-BE49-F238E27FC236}">
                <a16:creationId xmlns:a16="http://schemas.microsoft.com/office/drawing/2014/main" id="{7384C011-1BF0-FB27-F0FB-E24565DC03A1}"/>
              </a:ext>
            </a:extLst>
          </p:cNvPr>
          <p:cNvPicPr preferRelativeResize="0"/>
          <p:nvPr/>
        </p:nvPicPr>
        <p:blipFill rotWithShape="1">
          <a:blip r:embed="rId3">
            <a:alphaModFix/>
          </a:blip>
          <a:srcRect/>
          <a:stretch/>
        </p:blipFill>
        <p:spPr>
          <a:xfrm>
            <a:off x="5813503" y="134857"/>
            <a:ext cx="3154832" cy="587901"/>
          </a:xfrm>
          <a:prstGeom prst="rect">
            <a:avLst/>
          </a:prstGeom>
          <a:noFill/>
          <a:ln>
            <a:noFill/>
          </a:ln>
        </p:spPr>
      </p:pic>
    </p:spTree>
    <p:extLst>
      <p:ext uri="{BB962C8B-B14F-4D97-AF65-F5344CB8AC3E}">
        <p14:creationId xmlns:p14="http://schemas.microsoft.com/office/powerpoint/2010/main" val="292634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E81522E-A55D-AF9D-058B-34D6A878AB86}"/>
              </a:ext>
            </a:extLst>
          </p:cNvPr>
          <p:cNvSpPr txBox="1"/>
          <p:nvPr/>
        </p:nvSpPr>
        <p:spPr>
          <a:xfrm>
            <a:off x="3170663" y="2217807"/>
            <a:ext cx="4572000"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6000"/>
              <a:buFont typeface="Arial"/>
              <a:buNone/>
            </a:pPr>
            <a:r>
              <a:rPr lang="en-IN" sz="4000" b="1" i="0" u="none" strike="noStrike" cap="none" dirty="0">
                <a:solidFill>
                  <a:schemeClr val="lt1"/>
                </a:solidFill>
                <a:latin typeface="Times New Roman" panose="02020603050405020304" pitchFamily="18" charset="0"/>
                <a:ea typeface="Impact"/>
                <a:cs typeface="Times New Roman" panose="02020603050405020304" pitchFamily="18" charset="0"/>
                <a:sym typeface="Impact"/>
              </a:rPr>
              <a:t>Thank You!!</a:t>
            </a:r>
            <a:endParaRPr lang="en-IN" sz="4000" b="1" i="0" u="none" strike="noStrike" cap="none" dirty="0">
              <a:solidFill>
                <a:srgbClr val="FFFFFF"/>
              </a:solidFill>
              <a:latin typeface="Times New Roman" panose="02020603050405020304" pitchFamily="18" charset="0"/>
              <a:ea typeface="Impact"/>
              <a:cs typeface="Times New Roman" panose="02020603050405020304" pitchFamily="18" charset="0"/>
              <a:sym typeface="Impact"/>
            </a:endParaRPr>
          </a:p>
        </p:txBody>
      </p:sp>
      <p:pic>
        <p:nvPicPr>
          <p:cNvPr id="21506" name="Picture 2" descr="PPT Flat Thank You Slide for Presentation">
            <a:extLst>
              <a:ext uri="{FF2B5EF4-FFF2-40B4-BE49-F238E27FC236}">
                <a16:creationId xmlns:a16="http://schemas.microsoft.com/office/drawing/2014/main" id="{EB6756D0-BD6F-D177-350E-4D56C2027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76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4062c59332_0_286"/>
          <p:cNvSpPr txBox="1">
            <a:spLocks noGrp="1"/>
          </p:cNvSpPr>
          <p:nvPr>
            <p:ph type="body" idx="1"/>
          </p:nvPr>
        </p:nvSpPr>
        <p:spPr>
          <a:xfrm>
            <a:off x="175665" y="1148850"/>
            <a:ext cx="8663535" cy="1422900"/>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sym typeface="Arial"/>
              </a:rPr>
              <a:t>The telecom industry struggles with high customer churn, impacting revenue and growth. This project analyzes customer behavior, identifies churn factors, and develops predictive models using machine learning to empower companies with data-driven retention strategies.</a:t>
            </a:r>
          </a:p>
        </p:txBody>
      </p:sp>
      <p:sp>
        <p:nvSpPr>
          <p:cNvPr id="92" name="Google Shape;92;g24062c59332_0_286"/>
          <p:cNvSpPr txBox="1">
            <a:spLocks noGrp="1"/>
          </p:cNvSpPr>
          <p:nvPr>
            <p:ph type="title"/>
          </p:nvPr>
        </p:nvSpPr>
        <p:spPr>
          <a:xfrm>
            <a:off x="3169563" y="197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PROBLEM</a:t>
            </a:r>
            <a:r>
              <a:rPr lang="en-IN" sz="1800" b="1" dirty="0">
                <a:latin typeface="Times New Roman" panose="02020603050405020304" pitchFamily="18" charset="0"/>
                <a:ea typeface="Impact"/>
                <a:cs typeface="Times New Roman" panose="02020603050405020304" pitchFamily="18" charset="0"/>
                <a:sym typeface="Impact"/>
              </a:rPr>
              <a:t> STATEMENT</a:t>
            </a:r>
          </a:p>
        </p:txBody>
      </p:sp>
      <p:pic>
        <p:nvPicPr>
          <p:cNvPr id="2" name="Google Shape;82;g24062c59332_0_143">
            <a:extLst>
              <a:ext uri="{FF2B5EF4-FFF2-40B4-BE49-F238E27FC236}">
                <a16:creationId xmlns:a16="http://schemas.microsoft.com/office/drawing/2014/main" id="{BDF54CB4-EB07-9472-69F0-A5C84E72F133}"/>
              </a:ext>
            </a:extLst>
          </p:cNvPr>
          <p:cNvPicPr preferRelativeResize="0"/>
          <p:nvPr/>
        </p:nvPicPr>
        <p:blipFill rotWithShape="1">
          <a:blip r:embed="rId3">
            <a:alphaModFix/>
          </a:blip>
          <a:srcRect/>
          <a:stretch/>
        </p:blipFill>
        <p:spPr>
          <a:xfrm>
            <a:off x="175665" y="116757"/>
            <a:ext cx="2909506" cy="587901"/>
          </a:xfrm>
          <a:prstGeom prst="rect">
            <a:avLst/>
          </a:prstGeom>
          <a:noFill/>
          <a:ln>
            <a:noFill/>
          </a:ln>
        </p:spPr>
      </p:pic>
      <p:pic>
        <p:nvPicPr>
          <p:cNvPr id="3" name="Google Shape;82;g24062c59332_0_143">
            <a:extLst>
              <a:ext uri="{FF2B5EF4-FFF2-40B4-BE49-F238E27FC236}">
                <a16:creationId xmlns:a16="http://schemas.microsoft.com/office/drawing/2014/main" id="{EA1BBB6C-4727-133B-EFDB-E88F4E5ACA49}"/>
              </a:ext>
            </a:extLst>
          </p:cNvPr>
          <p:cNvPicPr preferRelativeResize="0"/>
          <p:nvPr/>
        </p:nvPicPr>
        <p:blipFill rotWithShape="1">
          <a:blip r:embed="rId3">
            <a:alphaModFix/>
          </a:blip>
          <a:srcRect/>
          <a:stretch/>
        </p:blipFill>
        <p:spPr>
          <a:xfrm>
            <a:off x="6058830" y="113957"/>
            <a:ext cx="2909505" cy="587901"/>
          </a:xfrm>
          <a:prstGeom prst="rect">
            <a:avLst/>
          </a:prstGeom>
          <a:noFill/>
          <a:ln>
            <a:noFill/>
          </a:ln>
        </p:spPr>
      </p:pic>
      <p:pic>
        <p:nvPicPr>
          <p:cNvPr id="5" name="Picture 4" descr="A city with lights and lines of dots&#10;&#10;Description automatically generated with medium confidence">
            <a:extLst>
              <a:ext uri="{FF2B5EF4-FFF2-40B4-BE49-F238E27FC236}">
                <a16:creationId xmlns:a16="http://schemas.microsoft.com/office/drawing/2014/main" id="{5AA6AF41-1384-7865-19C5-012523F95359}"/>
              </a:ext>
            </a:extLst>
          </p:cNvPr>
          <p:cNvPicPr>
            <a:picLocks noChangeAspect="1"/>
          </p:cNvPicPr>
          <p:nvPr/>
        </p:nvPicPr>
        <p:blipFill>
          <a:blip r:embed="rId4"/>
          <a:stretch>
            <a:fillRect/>
          </a:stretch>
        </p:blipFill>
        <p:spPr>
          <a:xfrm>
            <a:off x="0" y="2460702"/>
            <a:ext cx="9144000" cy="26827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2BAD36A-8EB5-A336-3665-D4F4B362174E}"/>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E5048733-68AA-F1D4-40DF-344882CE26B6}"/>
              </a:ext>
            </a:extLst>
          </p:cNvPr>
          <p:cNvSpPr txBox="1">
            <a:spLocks noGrp="1"/>
          </p:cNvSpPr>
          <p:nvPr>
            <p:ph type="body" idx="1"/>
          </p:nvPr>
        </p:nvSpPr>
        <p:spPr>
          <a:xfrm>
            <a:off x="175665" y="1035001"/>
            <a:ext cx="8663535" cy="4108499"/>
          </a:xfrm>
          <a:prstGeom prst="rect">
            <a:avLst/>
          </a:prstGeom>
          <a:noFill/>
          <a:ln>
            <a:noFill/>
          </a:ln>
        </p:spPr>
        <p:txBody>
          <a:bodyPr spcFirstLastPara="1" wrap="square" lIns="68575" tIns="34275" rIns="68575" bIns="34275" anchor="t" anchorCtr="0">
            <a:noAutofit/>
          </a:bodyPr>
          <a:lstStyle/>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Analyze and predict customer churn for a telecommunications company using advanced data analysis and machine learning techniques.</a:t>
            </a:r>
          </a:p>
          <a:p>
            <a:pPr marL="285750" indent="-285750" algn="just">
              <a:spcBef>
                <a:spcPts val="0"/>
              </a:spcBef>
              <a:buSzPts val="1000"/>
            </a:pPr>
            <a:endParaRPr lang="en-US" sz="1600" dirty="0">
              <a:solidFill>
                <a:schemeClr val="tx1"/>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Use advanced techniques (PCA, UMAP, t-SNE) to uncover patterns.</a:t>
            </a:r>
          </a:p>
          <a:p>
            <a:pPr marL="285750" indent="-285750" algn="just">
              <a:spcBef>
                <a:spcPts val="0"/>
              </a:spcBef>
              <a:buSzPts val="1000"/>
            </a:pPr>
            <a:endParaRPr lang="en-US" sz="1600" dirty="0">
              <a:solidFill>
                <a:schemeClr val="tx1"/>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Apply clustering to identify customer groups.</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Improve model accuracy with feature selection, regularization, and hyperparameter tuning.</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rPr>
              <a:t>Use insights to enhance retention strategies and boost revenue.</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sym typeface="Arial"/>
            </a:endParaRPr>
          </a:p>
        </p:txBody>
      </p:sp>
      <p:sp>
        <p:nvSpPr>
          <p:cNvPr id="92" name="Google Shape;92;g24062c59332_0_286">
            <a:extLst>
              <a:ext uri="{FF2B5EF4-FFF2-40B4-BE49-F238E27FC236}">
                <a16:creationId xmlns:a16="http://schemas.microsoft.com/office/drawing/2014/main" id="{F0C378CC-B2BE-52E5-816C-E888552ED135}"/>
              </a:ext>
            </a:extLst>
          </p:cNvPr>
          <p:cNvSpPr txBox="1">
            <a:spLocks noGrp="1"/>
          </p:cNvSpPr>
          <p:nvPr>
            <p:ph type="title"/>
          </p:nvPr>
        </p:nvSpPr>
        <p:spPr>
          <a:xfrm>
            <a:off x="3779162" y="197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OBJECTIVES</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8A3CF51C-A385-897D-D74E-19696CE10AE2}"/>
              </a:ext>
            </a:extLst>
          </p:cNvPr>
          <p:cNvPicPr preferRelativeResize="0"/>
          <p:nvPr/>
        </p:nvPicPr>
        <p:blipFill rotWithShape="1">
          <a:blip r:embed="rId3">
            <a:alphaModFix/>
          </a:blip>
          <a:srcRect/>
          <a:stretch/>
        </p:blipFill>
        <p:spPr>
          <a:xfrm>
            <a:off x="175665" y="116757"/>
            <a:ext cx="3333252" cy="587901"/>
          </a:xfrm>
          <a:prstGeom prst="rect">
            <a:avLst/>
          </a:prstGeom>
          <a:noFill/>
          <a:ln>
            <a:noFill/>
          </a:ln>
        </p:spPr>
      </p:pic>
      <p:pic>
        <p:nvPicPr>
          <p:cNvPr id="3" name="Google Shape;82;g24062c59332_0_143">
            <a:extLst>
              <a:ext uri="{FF2B5EF4-FFF2-40B4-BE49-F238E27FC236}">
                <a16:creationId xmlns:a16="http://schemas.microsoft.com/office/drawing/2014/main" id="{A36F3DEC-3B95-0CC7-6174-891E061C1E0F}"/>
              </a:ext>
            </a:extLst>
          </p:cNvPr>
          <p:cNvPicPr preferRelativeResize="0"/>
          <p:nvPr/>
        </p:nvPicPr>
        <p:blipFill rotWithShape="1">
          <a:blip r:embed="rId3">
            <a:alphaModFix/>
          </a:blip>
          <a:srcRect/>
          <a:stretch/>
        </p:blipFill>
        <p:spPr>
          <a:xfrm>
            <a:off x="5635084" y="113957"/>
            <a:ext cx="3333252" cy="587901"/>
          </a:xfrm>
          <a:prstGeom prst="rect">
            <a:avLst/>
          </a:prstGeom>
          <a:noFill/>
          <a:ln>
            <a:noFill/>
          </a:ln>
        </p:spPr>
      </p:pic>
    </p:spTree>
    <p:extLst>
      <p:ext uri="{BB962C8B-B14F-4D97-AF65-F5344CB8AC3E}">
        <p14:creationId xmlns:p14="http://schemas.microsoft.com/office/powerpoint/2010/main" val="89330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F3EE3A65-D1AC-7013-A9BD-79CA9B771656}"/>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6EB7ECCF-7005-6396-B70E-B3ACD8C6455B}"/>
              </a:ext>
            </a:extLst>
          </p:cNvPr>
          <p:cNvSpPr txBox="1">
            <a:spLocks noGrp="1"/>
          </p:cNvSpPr>
          <p:nvPr>
            <p:ph type="body" idx="1"/>
          </p:nvPr>
        </p:nvSpPr>
        <p:spPr>
          <a:xfrm>
            <a:off x="175665" y="1035001"/>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Dataset Overview :</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Total Records: Approximately 7,043 rows.</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Features: 21 columns, including customer demographic, service subscription, and financial details.</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Target Variable: Churn</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Values: Binary (Yes/No) indicating whether the customer has churned.</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Distribution:    ~26.5% churned (Yes).</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sym typeface="Arial"/>
              </a:rPr>
              <a:t>~73.5% retained (No).</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sym typeface="Arial"/>
            </a:endParaRPr>
          </a:p>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Feature Categories :</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Demographic Information: gender, Senior Citizen, Partner, Dependents.</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Account Information: Tenure, Contract, Paperless Billing, Payment Method.</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Service Information: Internet Service, Online Security, Device Protection, Streaming TV, etc. </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Financial Information: Monthly Charges, Total Charges.</a:t>
            </a:r>
          </a:p>
        </p:txBody>
      </p:sp>
      <p:sp>
        <p:nvSpPr>
          <p:cNvPr id="92" name="Google Shape;92;g24062c59332_0_286">
            <a:extLst>
              <a:ext uri="{FF2B5EF4-FFF2-40B4-BE49-F238E27FC236}">
                <a16:creationId xmlns:a16="http://schemas.microsoft.com/office/drawing/2014/main" id="{B3191A7D-FF8D-616B-3A4B-C2327A095591}"/>
              </a:ext>
            </a:extLst>
          </p:cNvPr>
          <p:cNvSpPr txBox="1">
            <a:spLocks noGrp="1"/>
          </p:cNvSpPr>
          <p:nvPr>
            <p:ph type="title"/>
          </p:nvPr>
        </p:nvSpPr>
        <p:spPr>
          <a:xfrm>
            <a:off x="3868373" y="197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DATASET</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050FECDE-B1E8-42A9-76F4-D7BC2CD0FBCB}"/>
              </a:ext>
            </a:extLst>
          </p:cNvPr>
          <p:cNvPicPr preferRelativeResize="0"/>
          <p:nvPr/>
        </p:nvPicPr>
        <p:blipFill rotWithShape="1">
          <a:blip r:embed="rId3">
            <a:alphaModFix/>
          </a:blip>
          <a:srcRect/>
          <a:stretch/>
        </p:blipFill>
        <p:spPr>
          <a:xfrm>
            <a:off x="175665" y="116757"/>
            <a:ext cx="3362989" cy="587901"/>
          </a:xfrm>
          <a:prstGeom prst="rect">
            <a:avLst/>
          </a:prstGeom>
          <a:noFill/>
          <a:ln>
            <a:noFill/>
          </a:ln>
        </p:spPr>
      </p:pic>
      <p:pic>
        <p:nvPicPr>
          <p:cNvPr id="3" name="Google Shape;82;g24062c59332_0_143">
            <a:extLst>
              <a:ext uri="{FF2B5EF4-FFF2-40B4-BE49-F238E27FC236}">
                <a16:creationId xmlns:a16="http://schemas.microsoft.com/office/drawing/2014/main" id="{E0499D6E-507C-D4B3-73A4-388D21E6811B}"/>
              </a:ext>
            </a:extLst>
          </p:cNvPr>
          <p:cNvPicPr preferRelativeResize="0"/>
          <p:nvPr/>
        </p:nvPicPr>
        <p:blipFill rotWithShape="1">
          <a:blip r:embed="rId3">
            <a:alphaModFix/>
          </a:blip>
          <a:srcRect/>
          <a:stretch/>
        </p:blipFill>
        <p:spPr>
          <a:xfrm>
            <a:off x="5449230" y="113957"/>
            <a:ext cx="3519106" cy="587901"/>
          </a:xfrm>
          <a:prstGeom prst="rect">
            <a:avLst/>
          </a:prstGeom>
          <a:noFill/>
          <a:ln>
            <a:noFill/>
          </a:ln>
        </p:spPr>
      </p:pic>
    </p:spTree>
    <p:extLst>
      <p:ext uri="{BB962C8B-B14F-4D97-AF65-F5344CB8AC3E}">
        <p14:creationId xmlns:p14="http://schemas.microsoft.com/office/powerpoint/2010/main" val="123380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0AE5FE8E-FE30-C88B-EE43-65BFA68D78E4}"/>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63E6AEB1-5474-3FB5-5639-554FBEA36966}"/>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Correlation Analysis: </a:t>
            </a:r>
          </a:p>
          <a:p>
            <a:pPr marL="285750" indent="-285750" algn="just">
              <a:spcBef>
                <a:spcPts val="0"/>
              </a:spcBef>
              <a:buSzPts val="1000"/>
            </a:pPr>
            <a:r>
              <a:rPr lang="en-US" sz="1600" dirty="0">
                <a:solidFill>
                  <a:schemeClr val="tx1"/>
                </a:solidFill>
                <a:latin typeface="Times New Roman" panose="02020603050405020304" pitchFamily="18" charset="0"/>
                <a:cs typeface="Times New Roman" panose="02020603050405020304" pitchFamily="18" charset="0"/>
                <a:sym typeface="Arial"/>
              </a:rPr>
              <a:t>Heatmap showing relationships among numerical features (e.g., tenure, monthly charges). </a:t>
            </a:r>
          </a:p>
        </p:txBody>
      </p:sp>
      <p:sp>
        <p:nvSpPr>
          <p:cNvPr id="92" name="Google Shape;92;g24062c59332_0_286">
            <a:extLst>
              <a:ext uri="{FF2B5EF4-FFF2-40B4-BE49-F238E27FC236}">
                <a16:creationId xmlns:a16="http://schemas.microsoft.com/office/drawing/2014/main" id="{E6CB497F-DC38-2865-53EA-E9A47DF5A1F1}"/>
              </a:ext>
            </a:extLst>
          </p:cNvPr>
          <p:cNvSpPr txBox="1">
            <a:spLocks noGrp="1"/>
          </p:cNvSpPr>
          <p:nvPr>
            <p:ph type="title"/>
          </p:nvPr>
        </p:nvSpPr>
        <p:spPr>
          <a:xfrm>
            <a:off x="3303378" y="155757"/>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DATA EXPLORATION</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9CDB9FD1-0861-D126-98A7-4EDC5C78FF5D}"/>
              </a:ext>
            </a:extLst>
          </p:cNvPr>
          <p:cNvPicPr preferRelativeResize="0"/>
          <p:nvPr/>
        </p:nvPicPr>
        <p:blipFill rotWithShape="1">
          <a:blip r:embed="rId3">
            <a:alphaModFix/>
          </a:blip>
          <a:srcRect/>
          <a:stretch/>
        </p:blipFill>
        <p:spPr>
          <a:xfrm>
            <a:off x="175665" y="116757"/>
            <a:ext cx="2902072" cy="587901"/>
          </a:xfrm>
          <a:prstGeom prst="rect">
            <a:avLst/>
          </a:prstGeom>
          <a:noFill/>
          <a:ln>
            <a:noFill/>
          </a:ln>
        </p:spPr>
      </p:pic>
      <p:pic>
        <p:nvPicPr>
          <p:cNvPr id="3" name="Google Shape;82;g24062c59332_0_143">
            <a:extLst>
              <a:ext uri="{FF2B5EF4-FFF2-40B4-BE49-F238E27FC236}">
                <a16:creationId xmlns:a16="http://schemas.microsoft.com/office/drawing/2014/main" id="{9658292C-71CF-7DAE-A722-024A6F246B14}"/>
              </a:ext>
            </a:extLst>
          </p:cNvPr>
          <p:cNvPicPr preferRelativeResize="0"/>
          <p:nvPr/>
        </p:nvPicPr>
        <p:blipFill rotWithShape="1">
          <a:blip r:embed="rId3">
            <a:alphaModFix/>
          </a:blip>
          <a:srcRect/>
          <a:stretch/>
        </p:blipFill>
        <p:spPr>
          <a:xfrm>
            <a:off x="6066264" y="113957"/>
            <a:ext cx="2902072" cy="587901"/>
          </a:xfrm>
          <a:prstGeom prst="rect">
            <a:avLst/>
          </a:prstGeom>
          <a:noFill/>
          <a:ln>
            <a:noFill/>
          </a:ln>
        </p:spPr>
      </p:pic>
      <p:pic>
        <p:nvPicPr>
          <p:cNvPr id="2055" name="Picture 7">
            <a:extLst>
              <a:ext uri="{FF2B5EF4-FFF2-40B4-BE49-F238E27FC236}">
                <a16:creationId xmlns:a16="http://schemas.microsoft.com/office/drawing/2014/main" id="{5BF80DDD-8090-52BE-4ACC-4BDFDE194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594" y="1412488"/>
            <a:ext cx="7204811" cy="373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3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CC4F6C0E-18AF-42C0-A4F1-520C7FE7AA96}"/>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6D28C163-C5F6-C99D-0434-823048D4F1F1}"/>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Techniques Used:</a:t>
            </a:r>
          </a:p>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1. PCA: </a:t>
            </a:r>
            <a:r>
              <a:rPr lang="en-US" sz="1600" dirty="0">
                <a:solidFill>
                  <a:schemeClr val="tx1"/>
                </a:solidFill>
                <a:latin typeface="Times New Roman" panose="02020603050405020304" pitchFamily="18" charset="0"/>
                <a:cs typeface="Times New Roman" panose="02020603050405020304" pitchFamily="18" charset="0"/>
                <a:sym typeface="Arial"/>
              </a:rPr>
              <a:t>Visualizing feature variance patterns. Captures most variance in the first two components, useful for linear patterns.</a:t>
            </a:r>
          </a:p>
        </p:txBody>
      </p:sp>
      <p:sp>
        <p:nvSpPr>
          <p:cNvPr id="92" name="Google Shape;92;g24062c59332_0_286">
            <a:extLst>
              <a:ext uri="{FF2B5EF4-FFF2-40B4-BE49-F238E27FC236}">
                <a16:creationId xmlns:a16="http://schemas.microsoft.com/office/drawing/2014/main" id="{969AA4B3-7387-E7D8-AC01-0D1B84134DAB}"/>
              </a:ext>
            </a:extLst>
          </p:cNvPr>
          <p:cNvSpPr txBox="1">
            <a:spLocks noGrp="1"/>
          </p:cNvSpPr>
          <p:nvPr>
            <p:ph type="title"/>
          </p:nvPr>
        </p:nvSpPr>
        <p:spPr>
          <a:xfrm>
            <a:off x="2901935" y="236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VISUALIZATION STRATEGIES</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DAB24A7F-675D-0A1B-7A6E-446982712A2F}"/>
              </a:ext>
            </a:extLst>
          </p:cNvPr>
          <p:cNvPicPr preferRelativeResize="0"/>
          <p:nvPr/>
        </p:nvPicPr>
        <p:blipFill rotWithShape="1">
          <a:blip r:embed="rId4">
            <a:alphaModFix/>
          </a:blip>
          <a:srcRect/>
          <a:stretch/>
        </p:blipFill>
        <p:spPr>
          <a:xfrm>
            <a:off x="175666" y="116757"/>
            <a:ext cx="2612140" cy="587901"/>
          </a:xfrm>
          <a:prstGeom prst="rect">
            <a:avLst/>
          </a:prstGeom>
          <a:noFill/>
          <a:ln>
            <a:noFill/>
          </a:ln>
        </p:spPr>
      </p:pic>
      <p:pic>
        <p:nvPicPr>
          <p:cNvPr id="3" name="Google Shape;82;g24062c59332_0_143">
            <a:extLst>
              <a:ext uri="{FF2B5EF4-FFF2-40B4-BE49-F238E27FC236}">
                <a16:creationId xmlns:a16="http://schemas.microsoft.com/office/drawing/2014/main" id="{C653C757-A24E-F4F9-89D4-49F7F3CA59D1}"/>
              </a:ext>
            </a:extLst>
          </p:cNvPr>
          <p:cNvPicPr preferRelativeResize="0"/>
          <p:nvPr/>
        </p:nvPicPr>
        <p:blipFill rotWithShape="1">
          <a:blip r:embed="rId4">
            <a:alphaModFix/>
          </a:blip>
          <a:srcRect/>
          <a:stretch/>
        </p:blipFill>
        <p:spPr>
          <a:xfrm>
            <a:off x="6504878" y="113957"/>
            <a:ext cx="2463457" cy="587901"/>
          </a:xfrm>
          <a:prstGeom prst="rect">
            <a:avLst/>
          </a:prstGeom>
          <a:noFill/>
          <a:ln>
            <a:noFill/>
          </a:ln>
        </p:spPr>
      </p:pic>
      <p:pic>
        <p:nvPicPr>
          <p:cNvPr id="7172" name="Picture 4">
            <a:extLst>
              <a:ext uri="{FF2B5EF4-FFF2-40B4-BE49-F238E27FC236}">
                <a16:creationId xmlns:a16="http://schemas.microsoft.com/office/drawing/2014/main" id="{BB890ECA-51BC-E88E-7510-D0C7946EC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293" y="1620643"/>
            <a:ext cx="6884019" cy="3522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36207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8CC97E8-0D73-E2C1-278E-83AFAFC4742C}"/>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428D17E4-E7B0-5062-A497-67BFB51AD506}"/>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2. UMAP and t-SNE: </a:t>
            </a:r>
            <a:r>
              <a:rPr lang="en-US" sz="1600" dirty="0">
                <a:solidFill>
                  <a:schemeClr val="tx1"/>
                </a:solidFill>
                <a:latin typeface="Times New Roman" panose="02020603050405020304" pitchFamily="18" charset="0"/>
                <a:cs typeface="Times New Roman" panose="02020603050405020304" pitchFamily="18" charset="0"/>
                <a:sym typeface="Arial"/>
              </a:rPr>
              <a:t>Highlights clustering tendencies and local feature separability. Unveils nonlinear clusters and separations in customer segments.</a:t>
            </a:r>
          </a:p>
        </p:txBody>
      </p:sp>
      <p:sp>
        <p:nvSpPr>
          <p:cNvPr id="92" name="Google Shape;92;g24062c59332_0_286">
            <a:extLst>
              <a:ext uri="{FF2B5EF4-FFF2-40B4-BE49-F238E27FC236}">
                <a16:creationId xmlns:a16="http://schemas.microsoft.com/office/drawing/2014/main" id="{263E0822-C4CE-5945-5DC6-6555B61253A7}"/>
              </a:ext>
            </a:extLst>
          </p:cNvPr>
          <p:cNvSpPr txBox="1">
            <a:spLocks noGrp="1"/>
          </p:cNvSpPr>
          <p:nvPr>
            <p:ph type="title"/>
          </p:nvPr>
        </p:nvSpPr>
        <p:spPr>
          <a:xfrm>
            <a:off x="2872198" y="2184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VISUALIZATION STRATEGIES</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42A102FA-5785-2F0D-8BCB-3173CB31F167}"/>
              </a:ext>
            </a:extLst>
          </p:cNvPr>
          <p:cNvPicPr preferRelativeResize="0"/>
          <p:nvPr/>
        </p:nvPicPr>
        <p:blipFill rotWithShape="1">
          <a:blip r:embed="rId3">
            <a:alphaModFix/>
          </a:blip>
          <a:srcRect/>
          <a:stretch/>
        </p:blipFill>
        <p:spPr>
          <a:xfrm>
            <a:off x="175666" y="116757"/>
            <a:ext cx="2612140" cy="587901"/>
          </a:xfrm>
          <a:prstGeom prst="rect">
            <a:avLst/>
          </a:prstGeom>
          <a:noFill/>
          <a:ln>
            <a:noFill/>
          </a:ln>
        </p:spPr>
      </p:pic>
      <p:pic>
        <p:nvPicPr>
          <p:cNvPr id="3" name="Google Shape;82;g24062c59332_0_143">
            <a:extLst>
              <a:ext uri="{FF2B5EF4-FFF2-40B4-BE49-F238E27FC236}">
                <a16:creationId xmlns:a16="http://schemas.microsoft.com/office/drawing/2014/main" id="{F91D2BB2-8898-F6AC-19F0-38B9C7E721A9}"/>
              </a:ext>
            </a:extLst>
          </p:cNvPr>
          <p:cNvPicPr preferRelativeResize="0"/>
          <p:nvPr/>
        </p:nvPicPr>
        <p:blipFill rotWithShape="1">
          <a:blip r:embed="rId3">
            <a:alphaModFix/>
          </a:blip>
          <a:srcRect/>
          <a:stretch/>
        </p:blipFill>
        <p:spPr>
          <a:xfrm>
            <a:off x="6504878" y="113957"/>
            <a:ext cx="2463457" cy="587901"/>
          </a:xfrm>
          <a:prstGeom prst="rect">
            <a:avLst/>
          </a:prstGeom>
          <a:noFill/>
          <a:ln>
            <a:noFill/>
          </a:ln>
        </p:spPr>
      </p:pic>
      <p:pic>
        <p:nvPicPr>
          <p:cNvPr id="6146" name="Picture 2">
            <a:extLst>
              <a:ext uri="{FF2B5EF4-FFF2-40B4-BE49-F238E27FC236}">
                <a16:creationId xmlns:a16="http://schemas.microsoft.com/office/drawing/2014/main" id="{CE553AE6-3002-9664-908D-07D5D4F7B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65" y="1315843"/>
            <a:ext cx="4366241" cy="38276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D9AA03A-BD33-F429-8D7E-914A6A148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095" y="1315842"/>
            <a:ext cx="4366240" cy="382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84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C842DE1-B525-B6F5-2A85-28BEECA5E1E9}"/>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F5D5A167-208D-D9F5-91A2-438FFB6F1D01}"/>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Techniques: </a:t>
            </a:r>
          </a:p>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1. DBSCAN: </a:t>
            </a:r>
            <a:r>
              <a:rPr lang="en-US" sz="1600" dirty="0">
                <a:solidFill>
                  <a:schemeClr val="tx1"/>
                </a:solidFill>
                <a:latin typeface="Times New Roman" panose="02020603050405020304" pitchFamily="18" charset="0"/>
                <a:cs typeface="Times New Roman" panose="02020603050405020304" pitchFamily="18" charset="0"/>
                <a:sym typeface="Arial"/>
              </a:rPr>
              <a:t>Identified clusters of similar customers.</a:t>
            </a:r>
          </a:p>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sym typeface="Arial"/>
              </a:rPr>
              <a:t>2. K-Means: </a:t>
            </a:r>
            <a:r>
              <a:rPr lang="en-US" sz="1600" dirty="0">
                <a:solidFill>
                  <a:schemeClr val="tx1"/>
                </a:solidFill>
                <a:latin typeface="Times New Roman" panose="02020603050405020304" pitchFamily="18" charset="0"/>
                <a:cs typeface="Times New Roman" panose="02020603050405020304" pitchFamily="18" charset="0"/>
                <a:sym typeface="Arial"/>
              </a:rPr>
              <a:t>Optimized with silhouette scores.</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sym typeface="Arial"/>
            </a:endParaRPr>
          </a:p>
        </p:txBody>
      </p:sp>
      <p:sp>
        <p:nvSpPr>
          <p:cNvPr id="92" name="Google Shape;92;g24062c59332_0_286">
            <a:extLst>
              <a:ext uri="{FF2B5EF4-FFF2-40B4-BE49-F238E27FC236}">
                <a16:creationId xmlns:a16="http://schemas.microsoft.com/office/drawing/2014/main" id="{B264D20D-AA7A-DBE8-8BAE-B4DE0935390B}"/>
              </a:ext>
            </a:extLst>
          </p:cNvPr>
          <p:cNvSpPr txBox="1">
            <a:spLocks noGrp="1"/>
          </p:cNvSpPr>
          <p:nvPr>
            <p:ph type="title"/>
          </p:nvPr>
        </p:nvSpPr>
        <p:spPr>
          <a:xfrm>
            <a:off x="2961412" y="197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UNSUPERVISED LEARNING</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52BF9A0D-1B35-C282-F291-FC0E43376BC8}"/>
              </a:ext>
            </a:extLst>
          </p:cNvPr>
          <p:cNvPicPr preferRelativeResize="0"/>
          <p:nvPr/>
        </p:nvPicPr>
        <p:blipFill rotWithShape="1">
          <a:blip r:embed="rId3">
            <a:alphaModFix/>
          </a:blip>
          <a:srcRect/>
          <a:stretch/>
        </p:blipFill>
        <p:spPr>
          <a:xfrm>
            <a:off x="175666" y="116757"/>
            <a:ext cx="2708784" cy="587901"/>
          </a:xfrm>
          <a:prstGeom prst="rect">
            <a:avLst/>
          </a:prstGeom>
          <a:noFill/>
          <a:ln>
            <a:noFill/>
          </a:ln>
        </p:spPr>
      </p:pic>
      <p:pic>
        <p:nvPicPr>
          <p:cNvPr id="3" name="Google Shape;82;g24062c59332_0_143">
            <a:extLst>
              <a:ext uri="{FF2B5EF4-FFF2-40B4-BE49-F238E27FC236}">
                <a16:creationId xmlns:a16="http://schemas.microsoft.com/office/drawing/2014/main" id="{50414AC7-2180-78C6-2A6E-7ACC3C243BC6}"/>
              </a:ext>
            </a:extLst>
          </p:cNvPr>
          <p:cNvPicPr preferRelativeResize="0"/>
          <p:nvPr/>
        </p:nvPicPr>
        <p:blipFill rotWithShape="1">
          <a:blip r:embed="rId3">
            <a:alphaModFix/>
          </a:blip>
          <a:srcRect/>
          <a:stretch/>
        </p:blipFill>
        <p:spPr>
          <a:xfrm>
            <a:off x="6259551" y="113957"/>
            <a:ext cx="2708784" cy="587901"/>
          </a:xfrm>
          <a:prstGeom prst="rect">
            <a:avLst/>
          </a:prstGeom>
          <a:noFill/>
          <a:ln>
            <a:noFill/>
          </a:ln>
        </p:spPr>
      </p:pic>
      <p:pic>
        <p:nvPicPr>
          <p:cNvPr id="12290" name="Picture 2">
            <a:extLst>
              <a:ext uri="{FF2B5EF4-FFF2-40B4-BE49-F238E27FC236}">
                <a16:creationId xmlns:a16="http://schemas.microsoft.com/office/drawing/2014/main" id="{77B57D94-12DF-D4D9-85E8-5FE2FF32B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3" y="1682307"/>
            <a:ext cx="4546467" cy="33444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1F3F17F3-EE8E-F876-EE7D-C5A56F76E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226" y="1682307"/>
            <a:ext cx="4463241" cy="334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7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E16684B-A5AE-28C1-4F99-3C2203E3DA27}"/>
            </a:ext>
          </a:extLst>
        </p:cNvPr>
        <p:cNvGrpSpPr/>
        <p:nvPr/>
      </p:nvGrpSpPr>
      <p:grpSpPr>
        <a:xfrm>
          <a:off x="0" y="0"/>
          <a:ext cx="0" cy="0"/>
          <a:chOff x="0" y="0"/>
          <a:chExt cx="0" cy="0"/>
        </a:xfrm>
      </p:grpSpPr>
      <p:sp>
        <p:nvSpPr>
          <p:cNvPr id="89" name="Google Shape;89;g24062c59332_0_286">
            <a:extLst>
              <a:ext uri="{FF2B5EF4-FFF2-40B4-BE49-F238E27FC236}">
                <a16:creationId xmlns:a16="http://schemas.microsoft.com/office/drawing/2014/main" id="{7171618F-6D74-1924-5BAC-9A22487DA043}"/>
              </a:ext>
            </a:extLst>
          </p:cNvPr>
          <p:cNvSpPr txBox="1">
            <a:spLocks noGrp="1"/>
          </p:cNvSpPr>
          <p:nvPr>
            <p:ph type="body" idx="1"/>
          </p:nvPr>
        </p:nvSpPr>
        <p:spPr>
          <a:xfrm>
            <a:off x="175665" y="743658"/>
            <a:ext cx="8663535" cy="4108499"/>
          </a:xfrm>
          <a:prstGeom prst="rect">
            <a:avLst/>
          </a:prstGeom>
          <a:noFill/>
          <a:ln>
            <a:noFill/>
          </a:ln>
        </p:spPr>
        <p:txBody>
          <a:bodyPr spcFirstLastPara="1" wrap="square" lIns="68575" tIns="34275" rIns="68575" bIns="34275" anchor="t" anchorCtr="0">
            <a:noAutofit/>
          </a:bodyPr>
          <a:lstStyle/>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rPr>
              <a:t>1. Stratified K-Fold Cross-Validation:</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    Ensures each fold of the dataset has the same proportion of target classes (Churn: Yes and No) as the original dataset, which is critical for imbalanced datasets.</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r>
              <a:rPr lang="en-US" sz="1600" b="1" dirty="0">
                <a:solidFill>
                  <a:schemeClr val="tx1"/>
                </a:solidFill>
                <a:latin typeface="Times New Roman" panose="02020603050405020304" pitchFamily="18" charset="0"/>
                <a:cs typeface="Times New Roman" panose="02020603050405020304" pitchFamily="18" charset="0"/>
              </a:rPr>
              <a:t>2. K-Fold Cross-Validation:</a:t>
            </a:r>
          </a:p>
          <a:p>
            <a:pPr marL="0" indent="0" algn="just">
              <a:spcBef>
                <a:spcPts val="0"/>
              </a:spcBef>
              <a:buSzPts val="1000"/>
              <a:buNone/>
            </a:pPr>
            <a:r>
              <a:rPr lang="en-US" sz="1600" dirty="0">
                <a:solidFill>
                  <a:schemeClr val="tx1"/>
                </a:solidFill>
                <a:latin typeface="Times New Roman" panose="02020603050405020304" pitchFamily="18" charset="0"/>
                <a:cs typeface="Times New Roman" panose="02020603050405020304" pitchFamily="18" charset="0"/>
              </a:rPr>
              <a:t>    Splits the dataset into k equal parts, but does not ensure proportional distribution of target classes.</a:t>
            </a: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SzPts val="1000"/>
              <a:buNone/>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92" name="Google Shape;92;g24062c59332_0_286">
            <a:extLst>
              <a:ext uri="{FF2B5EF4-FFF2-40B4-BE49-F238E27FC236}">
                <a16:creationId xmlns:a16="http://schemas.microsoft.com/office/drawing/2014/main" id="{51616549-050C-F90B-A45D-AAE169BF831C}"/>
              </a:ext>
            </a:extLst>
          </p:cNvPr>
          <p:cNvSpPr txBox="1">
            <a:spLocks noGrp="1"/>
          </p:cNvSpPr>
          <p:nvPr>
            <p:ph type="title"/>
          </p:nvPr>
        </p:nvSpPr>
        <p:spPr>
          <a:xfrm>
            <a:off x="3318251" y="197558"/>
            <a:ext cx="6447600" cy="504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IN" sz="1800" b="1" dirty="0">
                <a:solidFill>
                  <a:srgbClr val="161616"/>
                </a:solidFill>
                <a:latin typeface="Times New Roman" panose="02020603050405020304" pitchFamily="18" charset="0"/>
                <a:ea typeface="Impact"/>
                <a:cs typeface="Times New Roman" panose="02020603050405020304" pitchFamily="18" charset="0"/>
                <a:sym typeface="Impact"/>
              </a:rPr>
              <a:t>CROSS-VALIDATION</a:t>
            </a:r>
            <a:endParaRPr lang="en-IN" sz="1800" b="1" dirty="0">
              <a:latin typeface="Times New Roman" panose="02020603050405020304" pitchFamily="18" charset="0"/>
              <a:ea typeface="Impact"/>
              <a:cs typeface="Times New Roman" panose="02020603050405020304" pitchFamily="18" charset="0"/>
              <a:sym typeface="Impact"/>
            </a:endParaRPr>
          </a:p>
        </p:txBody>
      </p:sp>
      <p:pic>
        <p:nvPicPr>
          <p:cNvPr id="2" name="Google Shape;82;g24062c59332_0_143">
            <a:extLst>
              <a:ext uri="{FF2B5EF4-FFF2-40B4-BE49-F238E27FC236}">
                <a16:creationId xmlns:a16="http://schemas.microsoft.com/office/drawing/2014/main" id="{2095B754-35EC-8B31-FF0D-95911F0BBD4F}"/>
              </a:ext>
            </a:extLst>
          </p:cNvPr>
          <p:cNvPicPr preferRelativeResize="0"/>
          <p:nvPr/>
        </p:nvPicPr>
        <p:blipFill rotWithShape="1">
          <a:blip r:embed="rId3">
            <a:alphaModFix/>
          </a:blip>
          <a:srcRect/>
          <a:stretch/>
        </p:blipFill>
        <p:spPr>
          <a:xfrm>
            <a:off x="175665" y="116757"/>
            <a:ext cx="2946676" cy="587901"/>
          </a:xfrm>
          <a:prstGeom prst="rect">
            <a:avLst/>
          </a:prstGeom>
          <a:noFill/>
          <a:ln>
            <a:noFill/>
          </a:ln>
        </p:spPr>
      </p:pic>
      <p:pic>
        <p:nvPicPr>
          <p:cNvPr id="3" name="Google Shape;82;g24062c59332_0_143">
            <a:extLst>
              <a:ext uri="{FF2B5EF4-FFF2-40B4-BE49-F238E27FC236}">
                <a16:creationId xmlns:a16="http://schemas.microsoft.com/office/drawing/2014/main" id="{C21CD365-7FCA-7774-1288-581A586CF52D}"/>
              </a:ext>
            </a:extLst>
          </p:cNvPr>
          <p:cNvPicPr preferRelativeResize="0"/>
          <p:nvPr/>
        </p:nvPicPr>
        <p:blipFill rotWithShape="1">
          <a:blip r:embed="rId3">
            <a:alphaModFix/>
          </a:blip>
          <a:srcRect/>
          <a:stretch/>
        </p:blipFill>
        <p:spPr>
          <a:xfrm>
            <a:off x="5939884" y="113957"/>
            <a:ext cx="3028452" cy="587901"/>
          </a:xfrm>
          <a:prstGeom prst="rect">
            <a:avLst/>
          </a:prstGeom>
          <a:noFill/>
          <a:ln>
            <a:noFill/>
          </a:ln>
        </p:spPr>
      </p:pic>
      <p:pic>
        <p:nvPicPr>
          <p:cNvPr id="12" name="Picture 11">
            <a:extLst>
              <a:ext uri="{FF2B5EF4-FFF2-40B4-BE49-F238E27FC236}">
                <a16:creationId xmlns:a16="http://schemas.microsoft.com/office/drawing/2014/main" id="{09BE811F-DBC9-3AD6-EE7E-47ADFDDB6133}"/>
              </a:ext>
            </a:extLst>
          </p:cNvPr>
          <p:cNvPicPr>
            <a:picLocks noChangeAspect="1"/>
          </p:cNvPicPr>
          <p:nvPr/>
        </p:nvPicPr>
        <p:blipFill>
          <a:blip r:embed="rId4"/>
          <a:stretch>
            <a:fillRect/>
          </a:stretch>
        </p:blipFill>
        <p:spPr>
          <a:xfrm>
            <a:off x="510206" y="2694120"/>
            <a:ext cx="3727252" cy="1870446"/>
          </a:xfrm>
          <a:prstGeom prst="rect">
            <a:avLst/>
          </a:prstGeom>
        </p:spPr>
      </p:pic>
      <p:pic>
        <p:nvPicPr>
          <p:cNvPr id="14" name="Picture 13">
            <a:extLst>
              <a:ext uri="{FF2B5EF4-FFF2-40B4-BE49-F238E27FC236}">
                <a16:creationId xmlns:a16="http://schemas.microsoft.com/office/drawing/2014/main" id="{1E67B4FC-E7EE-433D-7F29-8724AD94BE85}"/>
              </a:ext>
            </a:extLst>
          </p:cNvPr>
          <p:cNvPicPr>
            <a:picLocks noChangeAspect="1"/>
          </p:cNvPicPr>
          <p:nvPr/>
        </p:nvPicPr>
        <p:blipFill>
          <a:blip r:embed="rId5"/>
          <a:stretch>
            <a:fillRect/>
          </a:stretch>
        </p:blipFill>
        <p:spPr>
          <a:xfrm>
            <a:off x="4571999" y="2694120"/>
            <a:ext cx="3508917" cy="1922485"/>
          </a:xfrm>
          <a:prstGeom prst="rect">
            <a:avLst/>
          </a:prstGeom>
        </p:spPr>
      </p:pic>
    </p:spTree>
    <p:extLst>
      <p:ext uri="{BB962C8B-B14F-4D97-AF65-F5344CB8AC3E}">
        <p14:creationId xmlns:p14="http://schemas.microsoft.com/office/powerpoint/2010/main" val="380697499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698</Words>
  <Application>Microsoft Office PowerPoint</Application>
  <PresentationFormat>On-screen Show (16:9)</PresentationFormat>
  <Paragraphs>80</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Times New Roman</vt:lpstr>
      <vt:lpstr>Trebuchet MS</vt:lpstr>
      <vt:lpstr>Arial</vt:lpstr>
      <vt:lpstr>Simple Light</vt:lpstr>
      <vt:lpstr>Comprehensive Customer Churn Analysis: From Exploration to Prediction</vt:lpstr>
      <vt:lpstr>PROBLEM STATEMENT</vt:lpstr>
      <vt:lpstr>OBJECTIVES</vt:lpstr>
      <vt:lpstr>DATASET</vt:lpstr>
      <vt:lpstr>DATA EXPLORATION</vt:lpstr>
      <vt:lpstr>VISUALIZATION STRATEGIES</vt:lpstr>
      <vt:lpstr>VISUALIZATION STRATEGIES</vt:lpstr>
      <vt:lpstr>UNSUPERVISED LEARNING</vt:lpstr>
      <vt:lpstr>CROSS-VALIDATION</vt:lpstr>
      <vt:lpstr>MODEL TRAINING</vt:lpstr>
      <vt:lpstr>PROPOSED PERFORMANCE IMPROVEMENTS</vt:lpstr>
      <vt:lpstr>EXPERIMENTS CONDUCTED</vt:lpstr>
      <vt:lpstr>EXPERIMENTS CONDUCTED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Detection model</dc:title>
  <dc:creator>Neha Pawar</dc:creator>
  <cp:lastModifiedBy>Deep Pawar</cp:lastModifiedBy>
  <cp:revision>10</cp:revision>
  <dcterms:modified xsi:type="dcterms:W3CDTF">2024-11-19T05:40:02Z</dcterms:modified>
</cp:coreProperties>
</file>